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9110" autoAdjust="0"/>
  </p:normalViewPr>
  <p:slideViewPr>
    <p:cSldViewPr>
      <p:cViewPr>
        <p:scale>
          <a:sx n="57" d="100"/>
          <a:sy n="57" d="100"/>
        </p:scale>
        <p:origin x="-173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25E67-0BC1-42C4-8B76-81FDE07D4766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8D722-D84A-49D1-9E2D-57788DEE8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91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Initial Idea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46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Mind Map &amp; Mood Board.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04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Primary</a:t>
            </a:r>
            <a:r>
              <a:rPr lang="en-GB" baseline="0" dirty="0" smtClean="0"/>
              <a:t>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606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Secondary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563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r>
              <a:rPr lang="en-GB" baseline="0" dirty="0" smtClean="0"/>
              <a:t> Summary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424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Script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838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Final</a:t>
            </a:r>
            <a:r>
              <a:rPr lang="en-GB" baseline="0" dirty="0" smtClean="0"/>
              <a:t> Treatment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16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Shot</a:t>
            </a:r>
            <a:r>
              <a:rPr lang="en-GB" baseline="0" dirty="0" smtClean="0"/>
              <a:t> List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26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Story</a:t>
            </a:r>
            <a:r>
              <a:rPr lang="en-GB" baseline="0" dirty="0" smtClean="0"/>
              <a:t>board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496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Photographic</a:t>
            </a:r>
            <a:r>
              <a:rPr lang="en-GB" baseline="0" dirty="0" smtClean="0"/>
              <a:t> Storyboard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903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Location</a:t>
            </a:r>
            <a:r>
              <a:rPr lang="en-GB" baseline="0" dirty="0" smtClean="0"/>
              <a:t> Recces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744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Floor</a:t>
            </a:r>
            <a:r>
              <a:rPr lang="en-GB" baseline="0" dirty="0" smtClean="0"/>
              <a:t> Plan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34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Budget</a:t>
            </a:r>
            <a:r>
              <a:rPr lang="en-GB" baseline="0" dirty="0" smtClean="0"/>
              <a:t> / Equipment / Resources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718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Production</a:t>
            </a:r>
            <a:r>
              <a:rPr lang="en-GB" baseline="0" dirty="0" smtClean="0"/>
              <a:t> Schedule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8D722-D84A-49D1-9E2D-57788DEE8DC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89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BD14187-E60C-4FBD-AEDD-A03362F3BFCD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A9CF5EF-6848-4697-A7D6-E181FE3E7B5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283408" y="1568324"/>
            <a:ext cx="7070927" cy="1204306"/>
          </a:xfrm>
        </p:spPr>
        <p:txBody>
          <a:bodyPr/>
          <a:lstStyle/>
          <a:p>
            <a:pPr algn="ctr"/>
            <a:r>
              <a:rPr lang="en-GB" sz="3600" dirty="0" smtClean="0"/>
              <a:t>Movie Trailer Presentation</a:t>
            </a:r>
            <a:r>
              <a:rPr lang="en-GB" sz="3600" dirty="0" smtClean="0"/>
              <a:t>.</a:t>
            </a:r>
            <a:br>
              <a:rPr lang="en-GB" sz="3600" dirty="0" smtClean="0"/>
            </a:br>
            <a:r>
              <a:rPr lang="en-GB" sz="2800" i="1" dirty="0" smtClean="0"/>
              <a:t>Hopeful love</a:t>
            </a:r>
            <a:endParaRPr lang="en-GB" sz="2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Elisha                 Shauna                   ABBIE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475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7200" b="1" cap="none" dirty="0" smtClean="0">
                <a:ln/>
              </a:rPr>
              <a:t>INITIAL IDEA</a:t>
            </a:r>
            <a:endParaRPr lang="en-GB" sz="7200" b="1" cap="none" dirty="0">
              <a:ln/>
            </a:endParaRPr>
          </a:p>
        </p:txBody>
      </p:sp>
      <p:sp>
        <p:nvSpPr>
          <p:cNvPr id="4" name="Oval 3"/>
          <p:cNvSpPr/>
          <p:nvPr/>
        </p:nvSpPr>
        <p:spPr>
          <a:xfrm>
            <a:off x="1331640" y="404664"/>
            <a:ext cx="6624736" cy="626469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Initial idea</a:t>
            </a:r>
            <a:endParaRPr lang="en-GB" sz="2400" dirty="0">
              <a:solidFill>
                <a:schemeClr val="tx1"/>
              </a:solidFill>
            </a:endParaRPr>
          </a:p>
          <a:p>
            <a:pPr lvl="0"/>
            <a:r>
              <a:rPr lang="en-GB" i="1" dirty="0">
                <a:solidFill>
                  <a:schemeClr val="tx1"/>
                </a:solidFill>
              </a:rPr>
              <a:t>Lesbian </a:t>
            </a:r>
            <a:r>
              <a:rPr lang="en-GB" i="1" dirty="0" smtClean="0">
                <a:solidFill>
                  <a:schemeClr val="tx1"/>
                </a:solidFill>
              </a:rPr>
              <a:t>rom-com.</a:t>
            </a:r>
            <a:endParaRPr lang="en-GB" i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1"/>
                </a:solidFill>
              </a:rPr>
              <a:t>College </a:t>
            </a:r>
            <a:r>
              <a:rPr lang="en-GB" dirty="0" smtClean="0">
                <a:solidFill>
                  <a:schemeClr val="tx1"/>
                </a:solidFill>
              </a:rPr>
              <a:t>students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1"/>
                </a:solidFill>
              </a:rPr>
              <a:t>Date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1"/>
                </a:solidFill>
              </a:rPr>
              <a:t>1 </a:t>
            </a:r>
            <a:r>
              <a:rPr lang="en-GB" dirty="0">
                <a:solidFill>
                  <a:schemeClr val="tx1"/>
                </a:solidFill>
              </a:rPr>
              <a:t>of a couple is leaving via </a:t>
            </a:r>
            <a:r>
              <a:rPr lang="en-GB" dirty="0" smtClean="0">
                <a:solidFill>
                  <a:schemeClr val="tx1"/>
                </a:solidFill>
              </a:rPr>
              <a:t>train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1"/>
                </a:solidFill>
              </a:rPr>
              <a:t>Lesbian </a:t>
            </a:r>
            <a:r>
              <a:rPr lang="en-GB" dirty="0">
                <a:solidFill>
                  <a:schemeClr val="tx1"/>
                </a:solidFill>
              </a:rPr>
              <a:t>couple in date in </a:t>
            </a:r>
            <a:r>
              <a:rPr lang="en-GB" dirty="0" smtClean="0">
                <a:solidFill>
                  <a:schemeClr val="tx1"/>
                </a:solidFill>
              </a:rPr>
              <a:t>park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1"/>
                </a:solidFill>
              </a:rPr>
              <a:t>Dubbed narration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chemeClr val="tx1"/>
                </a:solidFill>
              </a:rPr>
              <a:t>Initial </a:t>
            </a:r>
            <a:r>
              <a:rPr lang="en-GB" dirty="0">
                <a:solidFill>
                  <a:schemeClr val="tx1"/>
                </a:solidFill>
              </a:rPr>
              <a:t>Poem voice over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 </a:t>
            </a:r>
            <a:r>
              <a:rPr lang="en-GB" sz="2400" b="1" dirty="0" smtClean="0">
                <a:solidFill>
                  <a:schemeClr val="tx1"/>
                </a:solidFill>
              </a:rPr>
              <a:t>Summary</a:t>
            </a:r>
            <a:endParaRPr lang="en-GB" sz="2400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Shots of a lesbian couple walking through the park, with implications of them being on a date, and them spending time together at home. Really cinematic shots experimenting with different types of framing. A poem voice over from the point of view of one of the girls which tells their story and the state of their relationship.</a:t>
            </a:r>
          </a:p>
        </p:txBody>
      </p:sp>
    </p:spTree>
    <p:extLst>
      <p:ext uri="{BB962C8B-B14F-4D97-AF65-F5344CB8AC3E}">
        <p14:creationId xmlns:p14="http://schemas.microsoft.com/office/powerpoint/2010/main" val="221620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84976" cy="5486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GB" sz="5400" b="1" cap="none" dirty="0" smtClean="0">
                <a:ln/>
                <a:solidFill>
                  <a:sysClr val="windowText" lastClr="000000"/>
                </a:solidFill>
              </a:rPr>
              <a:t>MOOD BOARD &amp; MIND MAP</a:t>
            </a:r>
            <a:endParaRPr lang="en-GB" sz="5400" b="1" cap="none" dirty="0">
              <a:ln/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" t="16817" r="25760" b="9773"/>
          <a:stretch/>
        </p:blipFill>
        <p:spPr bwMode="auto">
          <a:xfrm>
            <a:off x="214741" y="1181223"/>
            <a:ext cx="8865163" cy="502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t="19273" r="25722" b="7557"/>
          <a:stretch/>
        </p:blipFill>
        <p:spPr bwMode="auto">
          <a:xfrm>
            <a:off x="207845" y="1181223"/>
            <a:ext cx="8872059" cy="498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63" r="23972" b="24318"/>
          <a:stretch/>
        </p:blipFill>
        <p:spPr bwMode="auto">
          <a:xfrm>
            <a:off x="207845" y="2145181"/>
            <a:ext cx="8752367" cy="286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83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6000" b="1" cap="none" dirty="0" smtClean="0">
                <a:solidFill>
                  <a:sysClr val="windowText" lastClr="000000"/>
                </a:solidFill>
              </a:rPr>
              <a:t>PRIMARY RESEARCH</a:t>
            </a:r>
            <a:endParaRPr lang="en-GB" sz="6000" b="1" cap="none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1619672" y="980728"/>
            <a:ext cx="6145066" cy="587727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>
                <a:solidFill>
                  <a:schemeClr val="tx1"/>
                </a:solidFill>
              </a:rPr>
              <a:t>Primary Research</a:t>
            </a:r>
          </a:p>
          <a:p>
            <a:pPr algn="ctr"/>
            <a:r>
              <a:rPr lang="en-GB" sz="4400" b="1" i="1" dirty="0" smtClean="0">
                <a:solidFill>
                  <a:schemeClr val="tx1"/>
                </a:solidFill>
              </a:rPr>
              <a:t>Interviews</a:t>
            </a:r>
          </a:p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Abbie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" t="7737" r="9196" b="13006"/>
          <a:stretch/>
        </p:blipFill>
        <p:spPr bwMode="auto">
          <a:xfrm>
            <a:off x="15672" y="1196752"/>
            <a:ext cx="8959925" cy="481707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619672" y="1011952"/>
            <a:ext cx="6145066" cy="587727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>
                <a:solidFill>
                  <a:schemeClr val="tx1"/>
                </a:solidFill>
              </a:rPr>
              <a:t>Primary Research</a:t>
            </a:r>
          </a:p>
          <a:p>
            <a:pPr algn="ctr"/>
            <a:r>
              <a:rPr lang="en-GB" sz="4400" b="1" i="1" dirty="0" smtClean="0">
                <a:solidFill>
                  <a:schemeClr val="tx1"/>
                </a:solidFill>
              </a:rPr>
              <a:t>Survey</a:t>
            </a:r>
          </a:p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Elisha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t="6913" r="57027" b="8541"/>
          <a:stretch/>
        </p:blipFill>
        <p:spPr bwMode="auto">
          <a:xfrm>
            <a:off x="2119370" y="101538"/>
            <a:ext cx="4752528" cy="675646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1583864" y="980728"/>
            <a:ext cx="6145066" cy="587727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>
                <a:solidFill>
                  <a:schemeClr val="tx1"/>
                </a:solidFill>
              </a:rPr>
              <a:t>Primary Research</a:t>
            </a:r>
          </a:p>
          <a:p>
            <a:pPr algn="ctr"/>
            <a:r>
              <a:rPr lang="en-GB" sz="4400" b="1" i="1" dirty="0" smtClean="0">
                <a:solidFill>
                  <a:schemeClr val="tx1"/>
                </a:solidFill>
              </a:rPr>
              <a:t>Tally</a:t>
            </a:r>
          </a:p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Shauna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8" t="16360" r="38155" b="6250"/>
          <a:stretch/>
        </p:blipFill>
        <p:spPr bwMode="auto">
          <a:xfrm>
            <a:off x="1115616" y="980728"/>
            <a:ext cx="6427048" cy="5661248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36396" cy="5486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GB" sz="6000" b="1" cap="none" dirty="0" smtClean="0">
                <a:solidFill>
                  <a:sysClr val="windowText" lastClr="000000"/>
                </a:solidFill>
              </a:rPr>
              <a:t>SECONDARY </a:t>
            </a:r>
            <a:r>
              <a:rPr lang="en-GB" sz="6000" b="1" cap="none" dirty="0">
                <a:solidFill>
                  <a:sysClr val="windowText" lastClr="000000"/>
                </a:solidFill>
              </a:rPr>
              <a:t>RESEARCH</a:t>
            </a:r>
            <a:endParaRPr lang="en-GB" b="1" cap="none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1187624" y="332656"/>
            <a:ext cx="6696744" cy="619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Secondary Research</a:t>
            </a:r>
          </a:p>
          <a:p>
            <a:pPr algn="ctr"/>
            <a:r>
              <a:rPr lang="en-GB" sz="3600" b="1" i="1" dirty="0" smtClean="0">
                <a:solidFill>
                  <a:schemeClr val="tx1"/>
                </a:solidFill>
              </a:rPr>
              <a:t>Articles</a:t>
            </a: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Abbie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t="7112" r="10698" b="9052"/>
          <a:stretch/>
        </p:blipFill>
        <p:spPr bwMode="auto">
          <a:xfrm>
            <a:off x="31972" y="520262"/>
            <a:ext cx="9254961" cy="5573034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1273540" y="332656"/>
            <a:ext cx="6696744" cy="619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Secondary Research</a:t>
            </a:r>
          </a:p>
          <a:p>
            <a:pPr algn="ctr"/>
            <a:r>
              <a:rPr lang="en-GB" sz="3600" b="1" i="1" dirty="0" smtClean="0">
                <a:solidFill>
                  <a:schemeClr val="tx1"/>
                </a:solidFill>
              </a:rPr>
              <a:t>Rotten Tomatoes Reviews</a:t>
            </a: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Elisha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5" t="7672" r="52226" b="7594"/>
          <a:stretch/>
        </p:blipFill>
        <p:spPr bwMode="auto">
          <a:xfrm>
            <a:off x="1754096" y="95633"/>
            <a:ext cx="5266175" cy="667249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1311080" y="348404"/>
            <a:ext cx="6696744" cy="619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Secondary Research</a:t>
            </a:r>
          </a:p>
          <a:p>
            <a:pPr algn="ctr"/>
            <a:r>
              <a:rPr lang="en-GB" sz="3600" b="1" i="1" dirty="0" smtClean="0">
                <a:solidFill>
                  <a:schemeClr val="tx1"/>
                </a:solidFill>
              </a:rPr>
              <a:t>YouTube Reviews</a:t>
            </a:r>
          </a:p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Shauna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1" t="14546" r="38454" b="6250"/>
          <a:stretch/>
        </p:blipFill>
        <p:spPr bwMode="auto">
          <a:xfrm>
            <a:off x="1356181" y="737132"/>
            <a:ext cx="6062646" cy="5793972"/>
          </a:xfrm>
          <a:prstGeom prst="rect">
            <a:avLst/>
          </a:prstGeom>
          <a:noFill/>
          <a:ln w="38100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76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6000" b="1" cap="none" dirty="0" smtClean="0">
                <a:solidFill>
                  <a:sysClr val="windowText" lastClr="000000"/>
                </a:solidFill>
              </a:rPr>
              <a:t>RESEARCH SUMMARY</a:t>
            </a:r>
            <a:endParaRPr lang="en-GB" sz="6000" b="1" cap="none" dirty="0">
              <a:solidFill>
                <a:sysClr val="windowText" lastClr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298165" y="116632"/>
            <a:ext cx="6696744" cy="66247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Research Summary</a:t>
            </a:r>
          </a:p>
          <a:p>
            <a:pPr algn="ctr"/>
            <a:r>
              <a:rPr lang="en-GB" sz="2800" i="1" dirty="0" smtClean="0"/>
              <a:t>Abbie</a:t>
            </a:r>
            <a:endParaRPr lang="en-GB" sz="28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6" t="15416" r="22108" b="15778"/>
          <a:stretch/>
        </p:blipFill>
        <p:spPr bwMode="auto">
          <a:xfrm>
            <a:off x="362061" y="764704"/>
            <a:ext cx="8568952" cy="5823048"/>
          </a:xfrm>
          <a:prstGeom prst="rect">
            <a:avLst/>
          </a:prstGeom>
          <a:noFill/>
          <a:ln w="38100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298165" y="116632"/>
            <a:ext cx="6696744" cy="66247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Research Summary</a:t>
            </a:r>
          </a:p>
          <a:p>
            <a:pPr algn="ctr"/>
            <a:r>
              <a:rPr lang="en-GB" sz="2800" i="1" dirty="0" smtClean="0"/>
              <a:t>Elisha</a:t>
            </a:r>
            <a:endParaRPr lang="en-GB" sz="2800" i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0" t="26667" r="11581" b="27083"/>
          <a:stretch/>
        </p:blipFill>
        <p:spPr bwMode="auto">
          <a:xfrm>
            <a:off x="-685799" y="1722120"/>
            <a:ext cx="10256520" cy="338328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1298165" y="101392"/>
            <a:ext cx="6696744" cy="66247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Research Summary</a:t>
            </a:r>
          </a:p>
          <a:p>
            <a:pPr algn="ctr"/>
            <a:r>
              <a:rPr lang="en-GB" sz="2800" i="1" dirty="0" smtClean="0"/>
              <a:t>Shauna</a:t>
            </a:r>
            <a:endParaRPr lang="en-GB" sz="28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6" t="23542" r="38554" b="26137"/>
          <a:stretch/>
        </p:blipFill>
        <p:spPr bwMode="auto">
          <a:xfrm>
            <a:off x="295800" y="1173691"/>
            <a:ext cx="8293322" cy="500507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4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7200" b="1" cap="none" dirty="0" smtClean="0">
                <a:solidFill>
                  <a:sysClr val="windowText" lastClr="000000"/>
                </a:solidFill>
              </a:rPr>
              <a:t>SCRIPT</a:t>
            </a:r>
            <a:endParaRPr lang="en-GB" sz="7200" b="1" cap="none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501992" y="-1971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76656" y="-674876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0" t="19755" r="19164" b="16364"/>
          <a:stretch/>
        </p:blipFill>
        <p:spPr bwMode="auto">
          <a:xfrm>
            <a:off x="827584" y="1124103"/>
            <a:ext cx="7579283" cy="573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16825" y="2046213"/>
            <a:ext cx="7200800" cy="388843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A piano instrumental (</a:t>
            </a:r>
            <a:r>
              <a:rPr lang="en-GB" sz="2400" i="1" dirty="0" smtClean="0">
                <a:solidFill>
                  <a:schemeClr val="tx1"/>
                </a:solidFill>
              </a:rPr>
              <a:t>If I Could Fly</a:t>
            </a:r>
            <a:r>
              <a:rPr lang="en-GB" sz="2400" dirty="0" smtClean="0">
                <a:solidFill>
                  <a:schemeClr val="tx1"/>
                </a:solidFill>
              </a:rPr>
              <a:t>) will play in the background of the narration to add more of an emotional effect and will also help the whole trailer flow.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35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7200" b="1" cap="none" dirty="0" smtClean="0">
                <a:solidFill>
                  <a:sysClr val="windowText" lastClr="000000"/>
                </a:solidFill>
              </a:rPr>
              <a:t>FINAL TREATMENT</a:t>
            </a:r>
            <a:endParaRPr lang="en-GB" sz="72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4" t="24091" r="25377" b="31364"/>
          <a:stretch/>
        </p:blipFill>
        <p:spPr bwMode="auto">
          <a:xfrm>
            <a:off x="323528" y="1484784"/>
            <a:ext cx="8640960" cy="442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26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6600" b="1" cap="none" dirty="0" smtClean="0">
                <a:solidFill>
                  <a:sysClr val="windowText" lastClr="000000"/>
                </a:solidFill>
              </a:rPr>
              <a:t>SHOT LIST</a:t>
            </a:r>
            <a:endParaRPr lang="en-GB" sz="66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t="27045" r="42883" b="26137"/>
          <a:stretch/>
        </p:blipFill>
        <p:spPr bwMode="auto">
          <a:xfrm>
            <a:off x="899592" y="1124744"/>
            <a:ext cx="7200800" cy="486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17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6600" b="1" cap="none" dirty="0" smtClean="0">
                <a:solidFill>
                  <a:sysClr val="windowText" lastClr="000000"/>
                </a:solidFill>
              </a:rPr>
              <a:t>STORYBOARD</a:t>
            </a:r>
            <a:endParaRPr lang="en-GB" sz="66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7170" name="Picture 2" descr="https://scontent-lhr3-1.xx.fbcdn.net/v/t1.15752-9/43145773_698026247225259_4238513996753272832_n.jpg?_nc_cat=108&amp;oh=e5ca3fb50b151ae8957e9c3b0ab103d7&amp;oe=5C5574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3" r="5215"/>
          <a:stretch/>
        </p:blipFill>
        <p:spPr bwMode="auto">
          <a:xfrm rot="16200000">
            <a:off x="2018834" y="-867881"/>
            <a:ext cx="515875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content-lhr3-1.xx.fbcdn.net/v/t1.15752-9/43313681_173366206917908_1881013856797458432_n.jpg?_nc_cat=104&amp;oh=f22d60a15cde64137cf3f0fd6cefbccd&amp;oe=5C5385E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6" t="6723" r="12210" b="3006"/>
          <a:stretch/>
        </p:blipFill>
        <p:spPr bwMode="auto">
          <a:xfrm rot="16200000">
            <a:off x="2012705" y="-826694"/>
            <a:ext cx="5171007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content-lhr3-1.xx.fbcdn.net/v/t1.15752-9/43129108_1572566846222349_3205803481390645248_n.jpg?_nc_cat=111&amp;oh=d7c385d23271d264b86596e9b60537bd&amp;oe=5C5A91AC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6" t="6723" r="12864"/>
          <a:stretch/>
        </p:blipFill>
        <p:spPr bwMode="auto">
          <a:xfrm rot="16200000">
            <a:off x="1867664" y="-742920"/>
            <a:ext cx="5434883" cy="917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38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5486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4800" b="1" cap="none" dirty="0" smtClean="0">
                <a:solidFill>
                  <a:sysClr val="windowText" lastClr="000000"/>
                </a:solidFill>
              </a:rPr>
              <a:t>PHOTOGRAPHIC STORYBOARD</a:t>
            </a:r>
            <a:endParaRPr lang="en-GB" sz="48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6" t="23959" r="4538" b="10656"/>
          <a:stretch/>
        </p:blipFill>
        <p:spPr bwMode="auto">
          <a:xfrm>
            <a:off x="-21443" y="1058668"/>
            <a:ext cx="9165443" cy="444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6" t="25666" r="13709" b="16137"/>
          <a:stretch/>
        </p:blipFill>
        <p:spPr bwMode="auto">
          <a:xfrm>
            <a:off x="-21167" y="1058668"/>
            <a:ext cx="9165167" cy="518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5" t="25871" r="22234" b="18596"/>
          <a:stretch/>
        </p:blipFill>
        <p:spPr bwMode="auto">
          <a:xfrm>
            <a:off x="743039" y="1058668"/>
            <a:ext cx="7636478" cy="576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40612" y="1559882"/>
            <a:ext cx="7041608" cy="4182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We have chosen to stick to the handheld filming option because if the camera is rocky it will reflect the narrative of the rocky relationship.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6600" b="1" cap="none" dirty="0" smtClean="0">
                <a:solidFill>
                  <a:sysClr val="windowText" lastClr="000000"/>
                </a:solidFill>
              </a:rPr>
              <a:t>LOCATION RECCE</a:t>
            </a:r>
            <a:endParaRPr lang="en-GB" sz="66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7709" r="10981" b="7787"/>
          <a:stretch/>
        </p:blipFill>
        <p:spPr bwMode="auto">
          <a:xfrm>
            <a:off x="0" y="1124744"/>
            <a:ext cx="923243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67846" y="1700808"/>
            <a:ext cx="6696744" cy="43924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We will use </a:t>
            </a:r>
            <a:r>
              <a:rPr lang="en-GB" sz="2400" b="1" dirty="0" smtClean="0">
                <a:solidFill>
                  <a:schemeClr val="tx1"/>
                </a:solidFill>
              </a:rPr>
              <a:t>natural daylight</a:t>
            </a:r>
            <a:r>
              <a:rPr lang="en-GB" sz="2400" dirty="0" smtClean="0">
                <a:solidFill>
                  <a:schemeClr val="tx1"/>
                </a:solidFill>
              </a:rPr>
              <a:t> to reflect their </a:t>
            </a:r>
            <a:r>
              <a:rPr lang="en-GB" sz="2400" b="1" dirty="0" smtClean="0">
                <a:solidFill>
                  <a:schemeClr val="tx1"/>
                </a:solidFill>
              </a:rPr>
              <a:t>positive</a:t>
            </a:r>
            <a:r>
              <a:rPr lang="en-GB" sz="2400" dirty="0" smtClean="0">
                <a:solidFill>
                  <a:schemeClr val="tx1"/>
                </a:solidFill>
              </a:rPr>
              <a:t> relationship.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The use of </a:t>
            </a:r>
            <a:r>
              <a:rPr lang="en-GB" sz="2400" b="1" dirty="0" smtClean="0">
                <a:solidFill>
                  <a:schemeClr val="tx1"/>
                </a:solidFill>
              </a:rPr>
              <a:t>dull daylight </a:t>
            </a:r>
            <a:r>
              <a:rPr lang="en-GB" sz="2400" dirty="0" smtClean="0">
                <a:solidFill>
                  <a:schemeClr val="tx1"/>
                </a:solidFill>
              </a:rPr>
              <a:t>will reflect their </a:t>
            </a:r>
            <a:r>
              <a:rPr lang="en-GB" sz="2400" b="1" dirty="0" smtClean="0">
                <a:solidFill>
                  <a:schemeClr val="tx1"/>
                </a:solidFill>
              </a:rPr>
              <a:t>negative </a:t>
            </a:r>
            <a:r>
              <a:rPr lang="en-GB" sz="2400" dirty="0" smtClean="0">
                <a:solidFill>
                  <a:schemeClr val="tx1"/>
                </a:solidFill>
              </a:rPr>
              <a:t>relationship.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3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8000" b="1" cap="none" dirty="0" smtClean="0">
                <a:solidFill>
                  <a:sysClr val="windowText" lastClr="000000"/>
                </a:solidFill>
              </a:rPr>
              <a:t>FLOOR PLAN</a:t>
            </a:r>
            <a:endParaRPr lang="en-GB" sz="80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8" t="59796" r="71722" b="17784"/>
          <a:stretch/>
        </p:blipFill>
        <p:spPr bwMode="auto">
          <a:xfrm>
            <a:off x="5845157" y="2327564"/>
            <a:ext cx="3275856" cy="239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" t="13863" r="52977" b="12046"/>
          <a:stretch/>
        </p:blipFill>
        <p:spPr bwMode="auto">
          <a:xfrm>
            <a:off x="121457" y="1196750"/>
            <a:ext cx="5702531" cy="541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59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5486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4400" b="1" cap="none" dirty="0" smtClean="0">
                <a:solidFill>
                  <a:sysClr val="windowText" lastClr="000000"/>
                </a:solidFill>
              </a:rPr>
              <a:t>BUDGET / EQUIPMENT / RESOURCES</a:t>
            </a:r>
            <a:endParaRPr lang="en-GB" sz="44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27273" r="24355" b="13637"/>
          <a:stretch/>
        </p:blipFill>
        <p:spPr bwMode="auto">
          <a:xfrm>
            <a:off x="683568" y="1528017"/>
            <a:ext cx="7664335" cy="432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68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5400" b="1" cap="none" dirty="0" smtClean="0">
                <a:solidFill>
                  <a:sysClr val="windowText" lastClr="000000"/>
                </a:solidFill>
              </a:rPr>
              <a:t>PRODUCTION SCHEDULE</a:t>
            </a:r>
            <a:endParaRPr lang="en-GB" sz="5400" b="1" cap="none" dirty="0">
              <a:solidFill>
                <a:sysClr val="windowText" lastClr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0" t="19057" r="24768" b="47084"/>
          <a:stretch/>
        </p:blipFill>
        <p:spPr bwMode="auto">
          <a:xfrm>
            <a:off x="-180528" y="1484784"/>
            <a:ext cx="9649072" cy="356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15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7520940" cy="54864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GB" sz="5400" b="1" cap="none" dirty="0" smtClean="0">
                <a:solidFill>
                  <a:sysClr val="windowText" lastClr="000000"/>
                </a:solidFill>
              </a:rPr>
              <a:t>Thank you for listening.</a:t>
            </a:r>
            <a:br>
              <a:rPr lang="en-GB" sz="5400" b="1" cap="none" dirty="0" smtClean="0">
                <a:solidFill>
                  <a:sysClr val="windowText" lastClr="000000"/>
                </a:solidFill>
              </a:rPr>
            </a:br>
            <a:r>
              <a:rPr lang="en-GB" sz="5400" b="1" cap="none" dirty="0" smtClean="0">
                <a:solidFill>
                  <a:sysClr val="windowText" lastClr="000000"/>
                </a:solidFill>
              </a:rPr>
              <a:t>Are there any questions?</a:t>
            </a:r>
            <a:endParaRPr lang="en-GB" sz="5400" b="1" cap="none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585</TotalTime>
  <Words>236</Words>
  <Application>Microsoft Office PowerPoint</Application>
  <PresentationFormat>On-screen Show (4:3)</PresentationFormat>
  <Paragraphs>88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Movie Trailer Presentation. Hopeful love</vt:lpstr>
      <vt:lpstr>INITIAL IDEA</vt:lpstr>
      <vt:lpstr>MOOD BOARD &amp; MIND MAP</vt:lpstr>
      <vt:lpstr>PRIMARY RESEARCH</vt:lpstr>
      <vt:lpstr>SECONDARY RESEARCH</vt:lpstr>
      <vt:lpstr>RESEARCH SUMMARY</vt:lpstr>
      <vt:lpstr>SCRIPT</vt:lpstr>
      <vt:lpstr>FINAL TREATMENT</vt:lpstr>
      <vt:lpstr>SHOT LIST</vt:lpstr>
      <vt:lpstr>STORYBOARD</vt:lpstr>
      <vt:lpstr>PHOTOGRAPHIC STORYBOARD</vt:lpstr>
      <vt:lpstr>LOCATION RECCE</vt:lpstr>
      <vt:lpstr>FLOOR PLAN</vt:lpstr>
      <vt:lpstr>BUDGET / EQUIPMENT / RESOURCES</vt:lpstr>
      <vt:lpstr>PRODUCTION SCHEDULE</vt:lpstr>
      <vt:lpstr>Thank you for listening. Are there 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</dc:creator>
  <cp:lastModifiedBy>Sarah</cp:lastModifiedBy>
  <cp:revision>21</cp:revision>
  <dcterms:created xsi:type="dcterms:W3CDTF">2018-10-05T07:26:03Z</dcterms:created>
  <dcterms:modified xsi:type="dcterms:W3CDTF">2018-10-09T17:20:19Z</dcterms:modified>
</cp:coreProperties>
</file>